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3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1" r:id="rId26"/>
    <p:sldId id="284" r:id="rId27"/>
    <p:sldId id="282" r:id="rId28"/>
    <p:sldId id="286" r:id="rId29"/>
    <p:sldId id="285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00" y="-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406-B799-4975-AFAF-CBEA54619D11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26218-D99F-4740-B00D-89453066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7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6218-D99F-4740-B00D-894530661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F6318-65F0-4CB6-A5DA-FD15D2715CB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B444-9616-4532-B810-99D6CEA29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F6318-65F0-4CB6-A5DA-FD15D2715CB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B444-9616-4532-B810-99D6CEA29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F6318-65F0-4CB6-A5DA-FD15D2715CB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B444-9616-4532-B810-99D6CEA29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F6318-65F0-4CB6-A5DA-FD15D2715CB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B444-9616-4532-B810-99D6CEA29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F6318-65F0-4CB6-A5DA-FD15D2715CB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B444-9616-4532-B810-99D6CEA29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F6318-65F0-4CB6-A5DA-FD15D2715CB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B444-9616-4532-B810-99D6CEA29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F6318-65F0-4CB6-A5DA-FD15D2715CB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B444-9616-4532-B810-99D6CEA29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F6318-65F0-4CB6-A5DA-FD15D2715CB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B444-9616-4532-B810-99D6CEA29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F6318-65F0-4CB6-A5DA-FD15D2715CB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B444-9616-4532-B810-99D6CEA29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F6318-65F0-4CB6-A5DA-FD15D2715CB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B444-9616-4532-B810-99D6CEA29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F6318-65F0-4CB6-A5DA-FD15D2715CB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B444-9616-4532-B810-99D6CEA295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EF6318-65F0-4CB6-A5DA-FD15D2715CB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62B444-9616-4532-B810-99D6CEA29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4584" y="1371600"/>
            <a:ext cx="79480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all" dirty="0"/>
              <a:t>What in the world </a:t>
            </a:r>
            <a:endParaRPr lang="en-US" sz="4800" b="1" cap="all" dirty="0" smtClean="0"/>
          </a:p>
          <a:p>
            <a:pPr algn="ctr"/>
            <a:r>
              <a:rPr lang="en-US" sz="4800" b="1" cap="all" dirty="0" smtClean="0"/>
              <a:t>is </a:t>
            </a:r>
            <a:r>
              <a:rPr lang="en-US" sz="4800" b="1" cap="all" dirty="0"/>
              <a:t>going on</a:t>
            </a:r>
            <a:r>
              <a:rPr lang="en-US" sz="4800" b="1" dirty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2036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828" y="838200"/>
            <a:ext cx="76835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WORLD’S FIRST </a:t>
            </a:r>
          </a:p>
          <a:p>
            <a:pPr algn="ctr"/>
            <a:r>
              <a:rPr lang="en-US" sz="3600" b="1" dirty="0" smtClean="0"/>
              <a:t>THREE-WAY GAY MARRIAGE </a:t>
            </a:r>
          </a:p>
          <a:p>
            <a:pPr algn="ctr"/>
            <a:r>
              <a:rPr lang="en-US" sz="3600" b="1" dirty="0" smtClean="0"/>
              <a:t>TAKES PLACE IN THAILAND </a:t>
            </a:r>
          </a:p>
          <a:p>
            <a:pPr algn="ctr"/>
            <a:r>
              <a:rPr lang="en-US" sz="3600" b="1" cap="all" dirty="0" smtClean="0"/>
              <a:t>on Valentine’s day 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194" y="6230779"/>
            <a:ext cx="81596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http://www.breitbart.com/national-security/2015/03/05/worlds-first-three-way-gay-marriage-takes-place-in-thailand/</a:t>
            </a:r>
          </a:p>
        </p:txBody>
      </p:sp>
    </p:spTree>
    <p:extLst>
      <p:ext uri="{BB962C8B-B14F-4D97-AF65-F5344CB8AC3E}">
        <p14:creationId xmlns:p14="http://schemas.microsoft.com/office/powerpoint/2010/main" val="96120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685" y="1295400"/>
            <a:ext cx="8053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going on in </a:t>
            </a:r>
          </a:p>
          <a:p>
            <a:pPr algn="ctr"/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own country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50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12" y="458212"/>
            <a:ext cx="89514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all" dirty="0" smtClean="0"/>
              <a:t>Supreme Court </a:t>
            </a:r>
          </a:p>
          <a:p>
            <a:pPr algn="ctr"/>
            <a:r>
              <a:rPr lang="en-US" sz="4700" b="1" cap="all" dirty="0" smtClean="0"/>
              <a:t>Declares Nationwide</a:t>
            </a:r>
            <a:r>
              <a:rPr lang="en-US" sz="4800" b="1" cap="all" dirty="0" smtClean="0"/>
              <a:t> </a:t>
            </a:r>
          </a:p>
          <a:p>
            <a:pPr algn="ctr"/>
            <a:r>
              <a:rPr lang="en-US" sz="4800" b="1" cap="all" dirty="0" smtClean="0"/>
              <a:t>Right to </a:t>
            </a:r>
          </a:p>
          <a:p>
            <a:pPr algn="ctr"/>
            <a:r>
              <a:rPr lang="en-US" sz="4800" b="1" cap="all" dirty="0" smtClean="0"/>
              <a:t>Same-Sex Marriage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593068"/>
            <a:ext cx="525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WASHINGTON — Jun 26, 2015, 4:39 PM 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215390"/>
            <a:ext cx="75023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http://abcnews.go.com/Politics/wireStory/supreme-court-extends-sex-marriage-nationwide-32048386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359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214" y="1219200"/>
            <a:ext cx="79880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all" dirty="0" smtClean="0"/>
              <a:t>From Gay Marriage </a:t>
            </a:r>
          </a:p>
          <a:p>
            <a:pPr algn="ctr"/>
            <a:r>
              <a:rPr lang="en-US" sz="4800" b="1" cap="all" dirty="0" smtClean="0"/>
              <a:t>to Polygamy?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71296" y="3559314"/>
            <a:ext cx="7879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After the Supreme Court decision in favor of gay marriage, </a:t>
            </a:r>
          </a:p>
          <a:p>
            <a:pPr algn="ctr"/>
            <a:r>
              <a:rPr lang="en-US" sz="2000" dirty="0" smtClean="0"/>
              <a:t>conservative critics spotted sister wives on the horizon.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6215390"/>
            <a:ext cx="6854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http://www.realclearpolitics.com/articles/2015/07/02/from_gay_marriage_to_polygamy.html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11905" y="4343400"/>
            <a:ext cx="84436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Dissenting Chief Justice John Roberts argued that </a:t>
            </a:r>
          </a:p>
          <a:p>
            <a:pPr algn="ctr"/>
            <a:r>
              <a:rPr lang="en-US" sz="2000" dirty="0" smtClean="0"/>
              <a:t>"much of the majority's reasoning would apply with equal force </a:t>
            </a:r>
          </a:p>
          <a:p>
            <a:pPr algn="ctr"/>
            <a:r>
              <a:rPr lang="en-US" sz="2000" dirty="0" smtClean="0"/>
              <a:t>to the claim of a fundamental right to </a:t>
            </a:r>
            <a:r>
              <a:rPr lang="en-US" sz="2000" b="1" dirty="0" smtClean="0"/>
              <a:t>plural marriage</a:t>
            </a:r>
            <a:r>
              <a:rPr lang="en-US" sz="2000" dirty="0" smtClean="0"/>
              <a:t>." </a:t>
            </a:r>
          </a:p>
        </p:txBody>
      </p:sp>
    </p:spTree>
    <p:extLst>
      <p:ext uri="{BB962C8B-B14F-4D97-AF65-F5344CB8AC3E}">
        <p14:creationId xmlns:p14="http://schemas.microsoft.com/office/powerpoint/2010/main" val="57778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2208" y="956608"/>
            <a:ext cx="67120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cap="all" dirty="0" smtClean="0"/>
              <a:t>9 dead in shooting </a:t>
            </a:r>
          </a:p>
          <a:p>
            <a:pPr algn="ctr"/>
            <a:r>
              <a:rPr lang="en-US" sz="4000" b="1" cap="all" dirty="0" smtClean="0"/>
              <a:t>at black church </a:t>
            </a:r>
          </a:p>
          <a:p>
            <a:pPr algn="ctr"/>
            <a:r>
              <a:rPr lang="en-US" sz="4000" b="1" cap="all" dirty="0" smtClean="0"/>
              <a:t>in Charleston, S.C.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5390"/>
            <a:ext cx="872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http://www.usatoday.com/story/news/nation/2013/07/07/churches-boost-security-as-violent-incidents-grow/2495241/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72193" y="3524071"/>
            <a:ext cx="826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/>
              <a:t>Churches boost security </a:t>
            </a:r>
          </a:p>
          <a:p>
            <a:r>
              <a:rPr lang="en-US" sz="3600" b="1" cap="all" dirty="0" smtClean="0"/>
              <a:t>as violent incidents grow</a:t>
            </a:r>
            <a:endParaRPr lang="en-US" sz="3600" b="1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648200"/>
            <a:ext cx="84753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The number of deadly episodes at sanctuaries has soared </a:t>
            </a:r>
          </a:p>
          <a:p>
            <a:pPr algn="ctr"/>
            <a:r>
              <a:rPr lang="en-US" sz="2200" dirty="0" smtClean="0"/>
              <a:t>over the last decade, and mass shootings at schools, </a:t>
            </a:r>
          </a:p>
          <a:p>
            <a:pPr algn="ctr"/>
            <a:r>
              <a:rPr lang="en-US" sz="2200" dirty="0" smtClean="0"/>
              <a:t>malls and movie theaters have left Americans feeling like </a:t>
            </a:r>
          </a:p>
          <a:p>
            <a:pPr algn="ctr"/>
            <a:r>
              <a:rPr lang="en-US" sz="2200" dirty="0" smtClean="0"/>
              <a:t>it could happen anywhere.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027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352" y="1267361"/>
            <a:ext cx="6131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cap="all" dirty="0" smtClean="0"/>
              <a:t>School Crime </a:t>
            </a:r>
          </a:p>
          <a:p>
            <a:pPr algn="ctr"/>
            <a:r>
              <a:rPr lang="en-US" sz="4000" b="1" cap="all" dirty="0" smtClean="0"/>
              <a:t>and Violence Rise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215390"/>
            <a:ext cx="86324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http://www.usnews.com/news/articles/2014/06/10/incidents-of-school-crime-and-violence-on-the-rise-for-students-and-teachers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892653" y="3962400"/>
            <a:ext cx="7299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The number of teachers who say they've been </a:t>
            </a:r>
          </a:p>
          <a:p>
            <a:pPr algn="ctr"/>
            <a:r>
              <a:rPr lang="en-US" sz="2200" dirty="0" smtClean="0"/>
              <a:t>physically attacked by students is the highest yet.</a:t>
            </a:r>
          </a:p>
        </p:txBody>
      </p:sp>
    </p:spTree>
    <p:extLst>
      <p:ext uri="{BB962C8B-B14F-4D97-AF65-F5344CB8AC3E}">
        <p14:creationId xmlns:p14="http://schemas.microsoft.com/office/powerpoint/2010/main" val="164658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0399" y="1267361"/>
            <a:ext cx="5655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cap="all" dirty="0" smtClean="0"/>
              <a:t>Mass Shootings </a:t>
            </a:r>
          </a:p>
          <a:p>
            <a:pPr algn="ctr"/>
            <a:r>
              <a:rPr lang="en-US" sz="4000" b="1" cap="all" dirty="0" smtClean="0"/>
              <a:t>Are Rising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215390"/>
            <a:ext cx="86324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http://www.forbes.com/sites/dandiamond/2015/06/18/charleston-deaths-are-an-american-tragedy-mass-shootings-are-rising/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19776" y="2770525"/>
            <a:ext cx="864544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Between 2000 and 2010, </a:t>
            </a:r>
          </a:p>
          <a:p>
            <a:pPr algn="ctr"/>
            <a:r>
              <a:rPr lang="en-US" sz="2200" dirty="0" smtClean="0"/>
              <a:t>there were as many multi-fatality school shootings </a:t>
            </a:r>
          </a:p>
          <a:p>
            <a:pPr algn="ctr"/>
            <a:r>
              <a:rPr lang="en-US" sz="2200" dirty="0" smtClean="0"/>
              <a:t>in the United States as there were in China, England, </a:t>
            </a:r>
          </a:p>
          <a:p>
            <a:pPr algn="ctr"/>
            <a:r>
              <a:rPr lang="en-US" sz="2200" dirty="0" smtClean="0"/>
              <a:t>France, Germany, India, Russia and </a:t>
            </a:r>
          </a:p>
          <a:p>
            <a:pPr algn="ctr"/>
            <a:r>
              <a:rPr lang="en-US" sz="2200" dirty="0" smtClean="0"/>
              <a:t>30 other countries — combined. Between 1982 and </a:t>
            </a:r>
          </a:p>
          <a:p>
            <a:pPr algn="ctr"/>
            <a:r>
              <a:rPr lang="en-US" sz="2200" dirty="0" smtClean="0"/>
              <a:t>late 2011, mass shootings occurred about every 200 days. </a:t>
            </a:r>
          </a:p>
          <a:p>
            <a:pPr algn="ctr"/>
            <a:r>
              <a:rPr lang="en-US" sz="2200" dirty="0" smtClean="0"/>
              <a:t>But after September 2011, the rate of mass shootings </a:t>
            </a:r>
          </a:p>
          <a:p>
            <a:pPr algn="ctr"/>
            <a:r>
              <a:rPr lang="en-US" sz="2200" dirty="0" smtClean="0"/>
              <a:t>increased to about once every 64 days, </a:t>
            </a:r>
          </a:p>
          <a:p>
            <a:pPr algn="ctr"/>
            <a:r>
              <a:rPr lang="en-US" sz="2200" dirty="0" smtClean="0"/>
              <a:t>according to the Harvard researchers.</a:t>
            </a:r>
          </a:p>
          <a:p>
            <a:pPr algn="ctr"/>
            <a:r>
              <a:rPr lang="en-US" sz="2200" dirty="0" smtClean="0"/>
              <a:t>And they can’t explain why.</a:t>
            </a:r>
          </a:p>
        </p:txBody>
      </p:sp>
    </p:spTree>
    <p:extLst>
      <p:ext uri="{BB962C8B-B14F-4D97-AF65-F5344CB8AC3E}">
        <p14:creationId xmlns:p14="http://schemas.microsoft.com/office/powerpoint/2010/main" val="261045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morealtitude.files.wordpress.com/2014/08/whd-charts_page_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45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352" y="1267361"/>
            <a:ext cx="6131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cap="all" dirty="0" smtClean="0"/>
              <a:t>School Crime </a:t>
            </a:r>
          </a:p>
          <a:p>
            <a:pPr algn="ctr"/>
            <a:r>
              <a:rPr lang="en-US" sz="4000" b="1" cap="all" dirty="0" smtClean="0"/>
              <a:t>and Violence Rise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410200"/>
            <a:ext cx="8167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Since 1980, the U.S. correctional population has nearly quadrupled. </a:t>
            </a:r>
          </a:p>
          <a:p>
            <a:pPr algn="ctr"/>
            <a:r>
              <a:rPr lang="en-US" dirty="0" smtClean="0"/>
              <a:t>The prison population is up nearly five-fold, </a:t>
            </a:r>
          </a:p>
          <a:p>
            <a:pPr algn="ctr"/>
            <a:r>
              <a:rPr lang="en-US" dirty="0" smtClean="0"/>
              <a:t>and the jail population is up more than four-fold.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2653" y="3962400"/>
            <a:ext cx="7299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The number of teachers who say they've been </a:t>
            </a:r>
          </a:p>
          <a:p>
            <a:pPr algn="ctr"/>
            <a:r>
              <a:rPr lang="en-US" sz="2200" dirty="0" smtClean="0"/>
              <a:t>physically attacked by students is the highest yet.</a:t>
            </a:r>
          </a:p>
        </p:txBody>
      </p:sp>
      <p:pic>
        <p:nvPicPr>
          <p:cNvPr id="5" name="Picture 4" descr="The correctional population has soar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12480" cy="512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11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7590" y="5105400"/>
            <a:ext cx="66672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The Rise of </a:t>
            </a:r>
            <a:r>
              <a:rPr lang="en-US" sz="2200" b="1" u="sng" dirty="0" smtClean="0"/>
              <a:t>Suburban</a:t>
            </a:r>
            <a:r>
              <a:rPr lang="en-US" sz="2200" b="1" dirty="0" smtClean="0"/>
              <a:t> Poverty in America</a:t>
            </a:r>
          </a:p>
        </p:txBody>
      </p:sp>
      <p:pic>
        <p:nvPicPr>
          <p:cNvPr id="5" name="Picture 4" descr="http://www.standupamericaus.org/sua/wp-content/uploads/2012/07/food-stamp-record-20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2" y="381000"/>
            <a:ext cx="8412480" cy="4663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172200"/>
            <a:ext cx="47051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http://time.com/3060122/poverty-america-suburbs-brookings/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1937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685" y="1371600"/>
            <a:ext cx="8053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all" dirty="0" smtClean="0"/>
              <a:t>What’s going on in </a:t>
            </a:r>
          </a:p>
          <a:p>
            <a:pPr algn="ctr"/>
            <a:r>
              <a:rPr lang="en-US" sz="4800" b="1" cap="all" dirty="0" smtClean="0"/>
              <a:t>our own country</a:t>
            </a:r>
            <a:r>
              <a:rPr lang="en-US" sz="4800" b="1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6697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47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7154" y="417493"/>
            <a:ext cx="5702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cap="all" dirty="0" smtClean="0"/>
              <a:t>Steady Increase in Climate </a:t>
            </a:r>
          </a:p>
          <a:p>
            <a:pPr algn="ctr"/>
            <a:r>
              <a:rPr lang="en-US" sz="2400" b="1" cap="all" dirty="0" smtClean="0"/>
              <a:t>Related Natural Disasters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6324600"/>
            <a:ext cx="6086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http://makewealthhistory.org/2011/05/30/the-number-of-natural-disasters-is-on-the-rise/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16979" y="5385137"/>
            <a:ext cx="8850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If it feels like there are far more hurricanes and floods these days, </a:t>
            </a:r>
          </a:p>
          <a:p>
            <a:pPr algn="ctr"/>
            <a:r>
              <a:rPr lang="en-US" sz="2000" dirty="0" smtClean="0"/>
              <a:t>then your instincts are correct. The number of weather related </a:t>
            </a:r>
          </a:p>
          <a:p>
            <a:pPr algn="ctr"/>
            <a:r>
              <a:rPr lang="en-US" sz="2000" dirty="0" smtClean="0"/>
              <a:t>disasters has increased dramatically in the last 30 years.</a:t>
            </a:r>
          </a:p>
        </p:txBody>
      </p:sp>
      <p:pic>
        <p:nvPicPr>
          <p:cNvPr id="5" name="Picture 4" descr="https://makewealthhistory.files.wordpress.com/2011/05/disasters-munich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12480" cy="420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05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g.washingtonpost.com/blogs/wonkblog/files/2014/03/divorce-measu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1" y="430041"/>
            <a:ext cx="84582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64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dn.theatlantic.com/static/mt/assets/business/Screen%20Shot%202013-04-04%20at%201.20.19%20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41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681" y="1267361"/>
            <a:ext cx="66351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cap="all" dirty="0" smtClean="0"/>
              <a:t>Narcissism Is On </a:t>
            </a:r>
          </a:p>
          <a:p>
            <a:pPr algn="ctr"/>
            <a:r>
              <a:rPr lang="en-US" sz="4000" b="1" cap="all" dirty="0" smtClean="0"/>
              <a:t>the Rise In America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260" y="6215390"/>
            <a:ext cx="791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https://www.psychologytoday.com/blog/freedom-learn/201401/why-is-narcissism-increasing-among-young-americans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36268" y="3962400"/>
            <a:ext cx="7812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When tested approximately 70 percent of college students </a:t>
            </a:r>
          </a:p>
          <a:p>
            <a:pPr algn="ctr"/>
            <a:r>
              <a:rPr lang="en-US" sz="2000" dirty="0" smtClean="0"/>
              <a:t>today score higher on narcissism and lower on empathy</a:t>
            </a:r>
          </a:p>
          <a:p>
            <a:pPr algn="ctr"/>
            <a:r>
              <a:rPr lang="en-US" sz="2000" dirty="0" smtClean="0"/>
              <a:t> than did the average student thirty years ago.</a:t>
            </a:r>
          </a:p>
        </p:txBody>
      </p:sp>
    </p:spTree>
    <p:extLst>
      <p:ext uri="{BB962C8B-B14F-4D97-AF65-F5344CB8AC3E}">
        <p14:creationId xmlns:p14="http://schemas.microsoft.com/office/powerpoint/2010/main" val="313685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2tzms222h2ff3dfce824gngnno8.wpengine.netdna-cdn.com/files/2014/07/GallupNone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12480" cy="581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85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999" y="1143000"/>
            <a:ext cx="6651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God going to </a:t>
            </a:r>
          </a:p>
          <a:p>
            <a:pPr algn="ctr"/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 America?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30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469" y="533400"/>
            <a:ext cx="8611524" cy="6038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effectLst/>
                <a:latin typeface="Calibri"/>
                <a:ea typeface="Calibri"/>
                <a:cs typeface="Times New Roman"/>
              </a:rPr>
              <a:t>Romans 1:18-32 (NKJV)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18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For the wrath of God is revealed from heaven against all </a:t>
            </a:r>
            <a:r>
              <a:rPr lang="en-US" sz="1400" u="sng" dirty="0" smtClean="0">
                <a:effectLst/>
                <a:latin typeface="Calibri"/>
                <a:ea typeface="Calibri"/>
                <a:cs typeface="Times New Roman"/>
              </a:rPr>
              <a:t>ungodliness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and </a:t>
            </a:r>
            <a:r>
              <a:rPr lang="en-US" sz="1400" u="sng" dirty="0" smtClean="0">
                <a:effectLst/>
                <a:latin typeface="Calibri"/>
                <a:ea typeface="Calibri"/>
                <a:cs typeface="Times New Roman"/>
              </a:rPr>
              <a:t>unrighteousness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of men,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who suppress the truth in unrighteousness, </a:t>
            </a: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19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because what may be known of God is manifest in them,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for God has shown </a:t>
            </a:r>
            <a:r>
              <a:rPr lang="en-US" sz="1400" i="1" dirty="0" smtClean="0">
                <a:effectLst/>
                <a:latin typeface="Calibri"/>
                <a:ea typeface="Calibri"/>
                <a:cs typeface="Times New Roman"/>
              </a:rPr>
              <a:t>it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to them. </a:t>
            </a: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20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For since the creation of the world His invisible </a:t>
            </a:r>
            <a:r>
              <a:rPr lang="en-US" sz="1400" i="1" dirty="0" smtClean="0">
                <a:effectLst/>
                <a:latin typeface="Calibri"/>
                <a:ea typeface="Calibri"/>
                <a:cs typeface="Times New Roman"/>
              </a:rPr>
              <a:t>attributes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are clearly seen, being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understood by the things that are made, </a:t>
            </a:r>
            <a:r>
              <a:rPr lang="en-US" sz="1400" i="1" dirty="0" smtClean="0">
                <a:effectLst/>
                <a:latin typeface="Calibri"/>
                <a:ea typeface="Calibri"/>
                <a:cs typeface="Times New Roman"/>
              </a:rPr>
              <a:t>even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His eternal power and Godhead, so that they are without excuse,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21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because, although they knew God, they did not glorify </a:t>
            </a:r>
            <a:r>
              <a:rPr lang="en-US" sz="1400" i="1" dirty="0" smtClean="0">
                <a:effectLst/>
                <a:latin typeface="Calibri"/>
                <a:ea typeface="Calibri"/>
                <a:cs typeface="Times New Roman"/>
              </a:rPr>
              <a:t>Him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as God,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nor were thankful, but became futile in their thoughts, and their foolish hearts were darkened.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22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Professing to be wise, they became fools, </a:t>
            </a: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23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and changed the glory of the incorruptible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God into an image made like corruptible man--and birds and four-footed animals and creeping things.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24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(1) </a:t>
            </a:r>
            <a:r>
              <a:rPr lang="en-US" sz="1400" b="1" u="sng" dirty="0" smtClean="0">
                <a:effectLst/>
                <a:latin typeface="Calibri"/>
                <a:ea typeface="Calibri"/>
                <a:cs typeface="Times New Roman"/>
              </a:rPr>
              <a:t>Therefore God also gave them up to uncleanness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, in the lusts of their hearts, to dishonor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their bodies among themselves, </a:t>
            </a: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25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who exchanged the truth of God for the lie, and worshiped and served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the creature rather than the Creator, who is blessed forever. Amen.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26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(2) </a:t>
            </a:r>
            <a:r>
              <a:rPr lang="en-US" sz="1400" b="1" u="sng" dirty="0" smtClean="0">
                <a:effectLst/>
                <a:latin typeface="Calibri"/>
                <a:ea typeface="Calibri"/>
                <a:cs typeface="Times New Roman"/>
              </a:rPr>
              <a:t>For this reason God gave them up to vile passions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For even their women exchanged the natural use for what is against nature.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27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Likewise also the men, leaving the natural use of the woman, burned in their lust for one another,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men with men committing what is shameful, and receiving in themselves the penalty of their error which was due.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28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And even as they did not like to retain God in </a:t>
            </a:r>
            <a:r>
              <a:rPr lang="en-US" sz="1400" i="1" dirty="0" smtClean="0">
                <a:effectLst/>
                <a:latin typeface="Calibri"/>
                <a:ea typeface="Calibri"/>
                <a:cs typeface="Times New Roman"/>
              </a:rPr>
              <a:t>their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knowledge, (3) </a:t>
            </a:r>
            <a:r>
              <a:rPr lang="en-US" sz="1400" b="1" u="sng" dirty="0" smtClean="0">
                <a:effectLst/>
                <a:latin typeface="Calibri"/>
                <a:ea typeface="Calibri"/>
                <a:cs typeface="Times New Roman"/>
              </a:rPr>
              <a:t>God gave them over to a debased mind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,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to do those things which are not fitting; </a:t>
            </a: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29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being filled with all unrighteousness (</a:t>
            </a:r>
            <a:r>
              <a:rPr lang="en-US" sz="1400" dirty="0" smtClean="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wrongdoing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), sexual immorality,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wickedness (</a:t>
            </a:r>
            <a:r>
              <a:rPr lang="en-US" sz="1400" dirty="0" smtClean="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depravity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), covetousness (</a:t>
            </a:r>
            <a:r>
              <a:rPr lang="en-US" sz="1400" dirty="0" smtClean="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materialism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), maliciousness (</a:t>
            </a:r>
            <a:r>
              <a:rPr lang="en-US" sz="1400" dirty="0" smtClean="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badness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); full of envy, murder, strife (</a:t>
            </a:r>
            <a:r>
              <a:rPr lang="en-US" sz="1400" dirty="0" smtClean="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fighting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),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deceit (</a:t>
            </a:r>
            <a:r>
              <a:rPr lang="en-US" sz="1400" dirty="0" smtClean="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dishonesty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), evil-mindedness (</a:t>
            </a:r>
            <a:r>
              <a:rPr lang="en-US" sz="1400" dirty="0" smtClean="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bad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-</a:t>
            </a:r>
            <a:r>
              <a:rPr lang="en-US" sz="1400" dirty="0" smtClean="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character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); </a:t>
            </a:r>
            <a:r>
              <a:rPr lang="en-US" sz="1400" i="1" dirty="0" smtClean="0">
                <a:effectLst/>
                <a:latin typeface="Calibri"/>
                <a:ea typeface="Calibri"/>
                <a:cs typeface="Times New Roman"/>
              </a:rPr>
              <a:t>they are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whisperers (</a:t>
            </a:r>
            <a:r>
              <a:rPr lang="en-US" sz="1400" dirty="0" smtClean="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people who ENJOY spreading rumors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),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30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backbiters (</a:t>
            </a:r>
            <a:r>
              <a:rPr lang="en-US" sz="1400" dirty="0" smtClean="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slanderers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), haters of God, violent, proud, boasters, inventors of evil things, disobedient to parents,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31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undiscerning, untrustworthy, unloving, unforgiving, unmerciful; </a:t>
            </a:r>
            <a:r>
              <a:rPr lang="en-US" sz="1400" baseline="30000" dirty="0" smtClean="0">
                <a:effectLst/>
                <a:latin typeface="Calibri"/>
                <a:ea typeface="Calibri"/>
                <a:cs typeface="Times New Roman"/>
              </a:rPr>
              <a:t>32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who, knowing the righteous judgment of God,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that those who practice such things are deserving of death, </a:t>
            </a:r>
            <a:br>
              <a:rPr lang="en-US" sz="1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not only do the same but also approve of those who practice them.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305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467" y="457200"/>
            <a:ext cx="67922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believers </a:t>
            </a:r>
          </a:p>
          <a:p>
            <a:pPr algn="ctr"/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</a:t>
            </a:r>
            <a:r>
              <a:rPr lang="en-US" sz="4800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feel </a:t>
            </a:r>
          </a:p>
          <a:p>
            <a:pPr algn="ctr"/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what’s </a:t>
            </a:r>
          </a:p>
          <a:p>
            <a:pPr algn="ctr"/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on?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1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401" y="846652"/>
            <a:ext cx="5379999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600" b="1" dirty="0"/>
              <a:t>Don’t Be Afraid </a:t>
            </a:r>
            <a:endParaRPr lang="en-US" sz="3600" dirty="0"/>
          </a:p>
          <a:p>
            <a:pPr algn="ctr"/>
            <a:r>
              <a:rPr lang="en-US" sz="1600" dirty="0"/>
              <a:t> </a:t>
            </a:r>
          </a:p>
          <a:p>
            <a:pPr lvl="0" algn="ctr"/>
            <a:r>
              <a:rPr lang="en-US" sz="3600" b="1" dirty="0"/>
              <a:t>Don’t Be Angry</a:t>
            </a:r>
            <a:endParaRPr lang="en-US" sz="3600" dirty="0"/>
          </a:p>
          <a:p>
            <a:pPr algn="ctr"/>
            <a:endParaRPr lang="en-US" sz="1600" dirty="0" smtClean="0"/>
          </a:p>
          <a:p>
            <a:pPr algn="ctr"/>
            <a:r>
              <a:rPr lang="en-US" sz="3600" b="1" dirty="0" smtClean="0"/>
              <a:t>Don’t Be Indifferent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5119" y="3886200"/>
            <a:ext cx="86864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The first thing is to understand that this rampant </a:t>
            </a:r>
            <a:endParaRPr lang="en-US" sz="2200" dirty="0" smtClean="0"/>
          </a:p>
          <a:p>
            <a:pPr algn="ctr"/>
            <a:r>
              <a:rPr lang="en-US" sz="2200" dirty="0" smtClean="0"/>
              <a:t>and </a:t>
            </a:r>
            <a:r>
              <a:rPr lang="en-US" sz="2200" dirty="0"/>
              <a:t>largely accepted growth of immorality, rebellion and </a:t>
            </a:r>
            <a:endParaRPr lang="en-US" sz="2200" dirty="0" smtClean="0"/>
          </a:p>
          <a:p>
            <a:pPr algn="ctr"/>
            <a:r>
              <a:rPr lang="en-US" sz="2200" dirty="0" smtClean="0"/>
              <a:t>secularization </a:t>
            </a:r>
            <a:r>
              <a:rPr lang="en-US" sz="2200" dirty="0"/>
              <a:t>of a people group is nothing new historically. </a:t>
            </a:r>
          </a:p>
          <a:p>
            <a:pPr algn="ctr"/>
            <a:r>
              <a:rPr lang="en-US" sz="2200" dirty="0"/>
              <a:t>There have been periods throughout History where </a:t>
            </a:r>
            <a:endParaRPr lang="en-US" sz="2200" dirty="0" smtClean="0"/>
          </a:p>
          <a:p>
            <a:pPr algn="ctr"/>
            <a:r>
              <a:rPr lang="en-US" sz="2200" dirty="0" smtClean="0"/>
              <a:t>this </a:t>
            </a:r>
            <a:r>
              <a:rPr lang="en-US" sz="2200" dirty="0"/>
              <a:t>theme of growing immorality, rebellion </a:t>
            </a:r>
            <a:endParaRPr lang="en-US" sz="2200" dirty="0" smtClean="0"/>
          </a:p>
          <a:p>
            <a:pPr algn="ctr"/>
            <a:r>
              <a:rPr lang="en-US" sz="2200" dirty="0" smtClean="0"/>
              <a:t>and </a:t>
            </a:r>
            <a:r>
              <a:rPr lang="en-US" sz="2200" dirty="0"/>
              <a:t>secularization has taken place.</a:t>
            </a:r>
          </a:p>
        </p:txBody>
      </p:sp>
    </p:spTree>
    <p:extLst>
      <p:ext uri="{BB962C8B-B14F-4D97-AF65-F5344CB8AC3E}">
        <p14:creationId xmlns:p14="http://schemas.microsoft.com/office/powerpoint/2010/main" val="305546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999" y="1371600"/>
            <a:ext cx="6651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all" dirty="0" smtClean="0"/>
              <a:t>Is God going to </a:t>
            </a:r>
          </a:p>
          <a:p>
            <a:pPr algn="ctr"/>
            <a:r>
              <a:rPr lang="en-US" sz="4800" b="1" cap="all" dirty="0" smtClean="0"/>
              <a:t>judge America?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6697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658" y="1447800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Be Afraid 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601" y="4572000"/>
            <a:ext cx="5166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2:4-9 (NKJV)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44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789" y="1447800"/>
            <a:ext cx="6045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Angry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572000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37:8-11 (NKJV)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44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172" y="1447800"/>
            <a:ext cx="7986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Indifferent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572000"/>
            <a:ext cx="6529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3:15-16 (NKJV)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91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680" y="457200"/>
            <a:ext cx="63498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</a:t>
            </a:r>
          </a:p>
          <a:p>
            <a:pPr algn="ctr"/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</a:t>
            </a:r>
            <a:r>
              <a:rPr lang="en-US" sz="4800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what’s </a:t>
            </a:r>
          </a:p>
          <a:p>
            <a:pPr algn="ctr"/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on?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54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91277"/>
            <a:ext cx="77283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dirty="0"/>
              <a:t>See i</a:t>
            </a:r>
            <a:r>
              <a:rPr lang="en-US" sz="4400" b="1" dirty="0" smtClean="0"/>
              <a:t>t for </a:t>
            </a:r>
            <a:r>
              <a:rPr lang="en-US" sz="4400" b="1" dirty="0"/>
              <a:t>what it </a:t>
            </a:r>
            <a:r>
              <a:rPr lang="en-US" sz="4400" b="1" dirty="0" smtClean="0"/>
              <a:t>is</a:t>
            </a:r>
          </a:p>
          <a:p>
            <a:pPr lvl="0" algn="ctr"/>
            <a:endParaRPr lang="en-US" sz="1400" dirty="0"/>
          </a:p>
          <a:p>
            <a:pPr lvl="0" algn="ctr"/>
            <a:r>
              <a:rPr lang="en-US" sz="4400" b="1" dirty="0" smtClean="0"/>
              <a:t>Pray</a:t>
            </a:r>
            <a:r>
              <a:rPr lang="en-US" sz="4400" b="1" dirty="0"/>
              <a:t>, Read, Fellowship</a:t>
            </a:r>
            <a:endParaRPr lang="en-US" sz="4400" dirty="0"/>
          </a:p>
          <a:p>
            <a:pPr algn="ctr"/>
            <a:endParaRPr lang="en-US" sz="1400" dirty="0"/>
          </a:p>
          <a:p>
            <a:pPr algn="ctr"/>
            <a:r>
              <a:rPr lang="en-US" sz="4400" b="1" dirty="0"/>
              <a:t>Remember who you are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80815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031" y="1524000"/>
            <a:ext cx="6218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i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for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it 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146761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115" y="1524000"/>
            <a:ext cx="7391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Read, 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</a:t>
            </a:r>
            <a:endParaRPr lang="en-US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56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403" y="1524000"/>
            <a:ext cx="772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you are</a:t>
            </a:r>
            <a:endParaRPr lang="en-US" sz="11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4537" y="3817203"/>
            <a:ext cx="4453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731603"/>
            <a:ext cx="5277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57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403" y="1524000"/>
            <a:ext cx="772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you are</a:t>
            </a:r>
            <a:endParaRPr lang="en-US" sz="11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535" y="4114800"/>
            <a:ext cx="89554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 smtClean="0"/>
              <a:t>Let </a:t>
            </a:r>
            <a:r>
              <a:rPr lang="en-US" sz="3500" dirty="0"/>
              <a:t>your light so </a:t>
            </a:r>
            <a:r>
              <a:rPr 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shine before men</a:t>
            </a:r>
            <a:r>
              <a:rPr lang="en-US" sz="3500" i="1" dirty="0"/>
              <a:t>, </a:t>
            </a:r>
            <a:endParaRPr lang="en-US" sz="3500" i="1" dirty="0" smtClean="0"/>
          </a:p>
          <a:p>
            <a:pPr algn="ctr"/>
            <a:r>
              <a:rPr lang="en-US" sz="3500" dirty="0" smtClean="0"/>
              <a:t>that </a:t>
            </a:r>
            <a:r>
              <a:rPr lang="en-US" sz="3500" dirty="0"/>
              <a:t>they may see your good works </a:t>
            </a:r>
            <a:endParaRPr lang="en-US" sz="3500" dirty="0" smtClean="0"/>
          </a:p>
          <a:p>
            <a:pPr algn="ctr"/>
            <a:r>
              <a:rPr lang="en-US" sz="3500" dirty="0" smtClean="0"/>
              <a:t>and</a:t>
            </a:r>
            <a:r>
              <a:rPr lang="en-US" sz="3500" b="1" dirty="0" smtClean="0"/>
              <a:t> </a:t>
            </a:r>
            <a:r>
              <a:rPr lang="en-US" sz="3500" dirty="0"/>
              <a:t>glorify your Father in heaven</a:t>
            </a:r>
            <a:r>
              <a:rPr lang="en-US" sz="3500" dirty="0" smtClean="0"/>
              <a:t>.</a:t>
            </a:r>
            <a:endParaRPr lang="en-US" sz="3500" dirty="0"/>
          </a:p>
        </p:txBody>
      </p:sp>
      <p:pic>
        <p:nvPicPr>
          <p:cNvPr id="4098" name="Picture 2" descr="http://truthfellowshiplive.com/blog/wp-content/uploads/2012/07/Let-Your-Light-Shine-560x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0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467" y="457200"/>
            <a:ext cx="67922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all" dirty="0" smtClean="0"/>
              <a:t>How believers </a:t>
            </a:r>
          </a:p>
          <a:p>
            <a:pPr algn="ctr"/>
            <a:r>
              <a:rPr lang="en-US" sz="4800" b="1" cap="all" dirty="0" smtClean="0"/>
              <a:t>should </a:t>
            </a:r>
            <a:r>
              <a:rPr lang="en-US" sz="4800" b="1" u="sng" cap="all" dirty="0" smtClean="0"/>
              <a:t>NOT</a:t>
            </a:r>
            <a:r>
              <a:rPr lang="en-US" sz="4800" b="1" cap="all" dirty="0" smtClean="0"/>
              <a:t> feel </a:t>
            </a:r>
          </a:p>
          <a:p>
            <a:pPr algn="ctr"/>
            <a:r>
              <a:rPr lang="en-US" sz="4800" b="1" cap="all" dirty="0" smtClean="0"/>
              <a:t>about what’s </a:t>
            </a:r>
          </a:p>
          <a:p>
            <a:pPr algn="ctr"/>
            <a:r>
              <a:rPr lang="en-US" sz="4800" b="1" cap="all" dirty="0" smtClean="0"/>
              <a:t>going on?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6697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680" y="457200"/>
            <a:ext cx="63498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all" dirty="0" smtClean="0"/>
              <a:t>What </a:t>
            </a:r>
            <a:r>
              <a:rPr lang="en-US" sz="4800" b="1" cap="all" dirty="0" smtClean="0"/>
              <a:t>believers</a:t>
            </a:r>
          </a:p>
          <a:p>
            <a:pPr algn="ctr"/>
            <a:r>
              <a:rPr lang="en-US" sz="4800" b="1" cap="all" dirty="0" smtClean="0"/>
              <a:t>should </a:t>
            </a:r>
            <a:r>
              <a:rPr lang="en-US" sz="4800" b="1" u="sng" cap="all" dirty="0" smtClean="0"/>
              <a:t>do</a:t>
            </a:r>
            <a:r>
              <a:rPr lang="en-US" sz="4800" b="1" cap="all" dirty="0" smtClean="0"/>
              <a:t> </a:t>
            </a:r>
          </a:p>
          <a:p>
            <a:pPr algn="ctr"/>
            <a:r>
              <a:rPr lang="en-US" sz="4800" b="1" cap="all" dirty="0" smtClean="0"/>
              <a:t>about what’s </a:t>
            </a:r>
          </a:p>
          <a:p>
            <a:pPr algn="ctr"/>
            <a:r>
              <a:rPr lang="en-US" sz="4800" b="1" cap="all" dirty="0" smtClean="0"/>
              <a:t>going on?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1099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274" y="457200"/>
            <a:ext cx="868462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2 Timothy 3:1-5 (NKJV)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aseline="30000" dirty="0"/>
              <a:t>1 </a:t>
            </a:r>
            <a:r>
              <a:rPr lang="en-US" sz="2800" dirty="0"/>
              <a:t> But know this, </a:t>
            </a:r>
            <a:endParaRPr lang="en-US" sz="2800" dirty="0" smtClean="0"/>
          </a:p>
          <a:p>
            <a:pPr algn="ctr"/>
            <a:r>
              <a:rPr lang="en-US" sz="2800" dirty="0" smtClean="0"/>
              <a:t>that </a:t>
            </a:r>
            <a:r>
              <a:rPr lang="en-US" sz="2800" dirty="0"/>
              <a:t>in the last days perilous </a:t>
            </a:r>
            <a:endParaRPr lang="en-US" sz="2800" dirty="0" smtClean="0"/>
          </a:p>
          <a:p>
            <a:pPr algn="ctr"/>
            <a:r>
              <a:rPr lang="en-US" sz="2800" b="1" dirty="0" smtClean="0"/>
              <a:t>(</a:t>
            </a:r>
            <a:r>
              <a:rPr lang="en-US" sz="2800" b="1" dirty="0"/>
              <a:t>difficult &amp; dangerous) </a:t>
            </a:r>
            <a:r>
              <a:rPr lang="en-US" sz="2800" b="1" dirty="0" smtClean="0"/>
              <a:t>times </a:t>
            </a:r>
            <a:r>
              <a:rPr lang="en-US" sz="2800" b="1" dirty="0"/>
              <a:t>will come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baseline="30000" dirty="0"/>
              <a:t>2 </a:t>
            </a:r>
            <a:r>
              <a:rPr lang="en-US" sz="2800" dirty="0"/>
              <a:t> For men will be lovers of themselves, </a:t>
            </a:r>
            <a:endParaRPr lang="en-US" sz="2800" dirty="0" smtClean="0"/>
          </a:p>
          <a:p>
            <a:pPr algn="ctr"/>
            <a:r>
              <a:rPr lang="en-US" sz="2800" dirty="0" smtClean="0"/>
              <a:t>lovers </a:t>
            </a:r>
            <a:r>
              <a:rPr lang="en-US" sz="2800" dirty="0"/>
              <a:t>of money, boasters, proud, </a:t>
            </a:r>
            <a:endParaRPr lang="en-US" sz="2800" dirty="0" smtClean="0"/>
          </a:p>
          <a:p>
            <a:pPr algn="ctr"/>
            <a:r>
              <a:rPr lang="en-US" sz="2800" dirty="0" smtClean="0"/>
              <a:t>blasphemers</a:t>
            </a:r>
            <a:r>
              <a:rPr lang="en-US" sz="2800" dirty="0"/>
              <a:t>, disobedient to parents, </a:t>
            </a:r>
            <a:endParaRPr lang="en-US" sz="2800" dirty="0" smtClean="0"/>
          </a:p>
          <a:p>
            <a:pPr algn="ctr"/>
            <a:r>
              <a:rPr lang="en-US" sz="2800" dirty="0" smtClean="0"/>
              <a:t>unthankful</a:t>
            </a:r>
            <a:r>
              <a:rPr lang="en-US" sz="2800" dirty="0"/>
              <a:t>, unholy, </a:t>
            </a:r>
            <a:br>
              <a:rPr lang="en-US" sz="2800" dirty="0"/>
            </a:br>
            <a:r>
              <a:rPr lang="en-US" sz="2800" baseline="30000" dirty="0"/>
              <a:t>3 </a:t>
            </a:r>
            <a:r>
              <a:rPr lang="en-US" sz="2800" dirty="0"/>
              <a:t> unloving, unforgiving, slanderers, </a:t>
            </a:r>
            <a:endParaRPr lang="en-US" sz="2800" dirty="0" smtClean="0"/>
          </a:p>
          <a:p>
            <a:pPr algn="ctr"/>
            <a:r>
              <a:rPr lang="en-US" sz="2800" dirty="0" smtClean="0"/>
              <a:t>without </a:t>
            </a:r>
            <a:r>
              <a:rPr lang="en-US" sz="2800" dirty="0"/>
              <a:t>self-control, brutal, despisers of good, </a:t>
            </a:r>
            <a:br>
              <a:rPr lang="en-US" sz="2800" dirty="0"/>
            </a:br>
            <a:r>
              <a:rPr lang="en-US" sz="2800" baseline="30000" dirty="0"/>
              <a:t>4 </a:t>
            </a:r>
            <a:r>
              <a:rPr lang="en-US" sz="2800" dirty="0"/>
              <a:t> traitors, headstrong, haughty, </a:t>
            </a:r>
            <a:endParaRPr lang="en-US" sz="2800" dirty="0" smtClean="0"/>
          </a:p>
          <a:p>
            <a:pPr algn="ctr"/>
            <a:r>
              <a:rPr lang="en-US" sz="2800" dirty="0" smtClean="0"/>
              <a:t>lovers </a:t>
            </a:r>
            <a:r>
              <a:rPr lang="en-US" sz="2800" dirty="0"/>
              <a:t>of pleasure rather than lovers of God, </a:t>
            </a:r>
            <a:br>
              <a:rPr lang="en-US" sz="2800" dirty="0"/>
            </a:br>
            <a:r>
              <a:rPr lang="en-US" sz="2800" baseline="30000" dirty="0"/>
              <a:t>5 </a:t>
            </a:r>
            <a:r>
              <a:rPr lang="en-US" sz="2800" dirty="0"/>
              <a:t> having a form of godliness </a:t>
            </a:r>
            <a:endParaRPr lang="en-US" sz="2800" dirty="0" smtClean="0"/>
          </a:p>
          <a:p>
            <a:pPr algn="ctr"/>
            <a:r>
              <a:rPr lang="en-US" sz="2800" dirty="0" smtClean="0"/>
              <a:t>but </a:t>
            </a:r>
            <a:r>
              <a:rPr lang="en-US" sz="2800" dirty="0"/>
              <a:t>denying its power. </a:t>
            </a:r>
          </a:p>
        </p:txBody>
      </p:sp>
    </p:spTree>
    <p:extLst>
      <p:ext uri="{BB962C8B-B14F-4D97-AF65-F5344CB8AC3E}">
        <p14:creationId xmlns:p14="http://schemas.microsoft.com/office/powerpoint/2010/main" val="39417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4584" y="1295400"/>
            <a:ext cx="79480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in the world </a:t>
            </a:r>
            <a:endParaRPr lang="en-US" sz="4800" b="1" cap="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4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on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20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84" y="1065074"/>
            <a:ext cx="66624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cap="all" dirty="0" smtClean="0"/>
              <a:t>35 Percent Increase </a:t>
            </a:r>
          </a:p>
          <a:p>
            <a:pPr algn="ctr"/>
            <a:r>
              <a:rPr lang="en-US" sz="3600" b="1" cap="all" dirty="0" smtClean="0"/>
              <a:t>in Terrorist Attacks </a:t>
            </a:r>
          </a:p>
          <a:p>
            <a:pPr algn="ctr"/>
            <a:r>
              <a:rPr lang="en-US" sz="3600" b="1" cap="all" dirty="0" smtClean="0"/>
              <a:t>Worldwide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989" y="6230779"/>
            <a:ext cx="8376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http://www.nbcnews.com/news/us-news/state-dept-35-percent-increase-terrorist-attacks-worldwide-n378416</a:t>
            </a:r>
            <a:endParaRPr lang="en-US" sz="1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2" y="3581400"/>
            <a:ext cx="858600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U.S. State Department </a:t>
            </a:r>
          </a:p>
          <a:p>
            <a:pPr algn="ctr"/>
            <a:r>
              <a:rPr lang="en-US" sz="2400" dirty="0" smtClean="0"/>
              <a:t>recently released the Country Reports on Terrorism </a:t>
            </a:r>
          </a:p>
          <a:p>
            <a:pPr algn="ctr"/>
            <a:r>
              <a:rPr lang="en-US" sz="2400" dirty="0" smtClean="0"/>
              <a:t>finding that nearly 33,000 people were killed </a:t>
            </a:r>
          </a:p>
          <a:p>
            <a:pPr algn="ctr"/>
            <a:r>
              <a:rPr lang="en-US" sz="2400" dirty="0" smtClean="0"/>
              <a:t>and 34,700 injured in almost 13,500 terrorist attacks </a:t>
            </a:r>
          </a:p>
          <a:p>
            <a:pPr algn="ctr"/>
            <a:r>
              <a:rPr lang="en-US" sz="2400" dirty="0" smtClean="0"/>
              <a:t>around the world in 2014. That is a 35 percent </a:t>
            </a:r>
          </a:p>
          <a:p>
            <a:pPr algn="ctr"/>
            <a:r>
              <a:rPr lang="en-US" sz="2400" dirty="0" smtClean="0"/>
              <a:t>increase in terrorist attacks and an 81 percent </a:t>
            </a:r>
          </a:p>
          <a:p>
            <a:pPr algn="ctr"/>
            <a:r>
              <a:rPr lang="en-US" sz="2400" dirty="0" smtClean="0"/>
              <a:t>increase in total fatalities since 2013.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360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504" y="1065074"/>
            <a:ext cx="61061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cap="all" dirty="0" smtClean="0"/>
              <a:t>World in Crisis, </a:t>
            </a:r>
          </a:p>
          <a:p>
            <a:pPr algn="ctr"/>
            <a:r>
              <a:rPr lang="en-US" sz="3600" b="1" cap="all" dirty="0" smtClean="0"/>
              <a:t>Most Perilous Time </a:t>
            </a:r>
          </a:p>
          <a:p>
            <a:pPr algn="ctr"/>
            <a:r>
              <a:rPr lang="en-US" sz="3600" b="1" cap="all" dirty="0" smtClean="0"/>
              <a:t>in World History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333" y="6230779"/>
            <a:ext cx="95909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http://www.globalresearch.ca/world-in-crisis-most-perilous-time-in-world-history-conversation-with-stephen-lendman/5443747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385" y="3696831"/>
            <a:ext cx="76306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“I call now the most perilous time </a:t>
            </a:r>
            <a:endParaRPr lang="en-US" sz="2800" i="1" dirty="0" smtClean="0"/>
          </a:p>
          <a:p>
            <a:pPr algn="ctr"/>
            <a:r>
              <a:rPr lang="en-US" sz="2800" i="1" dirty="0" smtClean="0"/>
              <a:t>in </a:t>
            </a:r>
            <a:r>
              <a:rPr lang="en-US" sz="2800" i="1" dirty="0"/>
              <a:t>world history for good reason. </a:t>
            </a:r>
            <a:endParaRPr lang="en-US" sz="2800" i="1" dirty="0" smtClean="0"/>
          </a:p>
          <a:p>
            <a:pPr algn="ctr"/>
            <a:r>
              <a:rPr lang="en-US" sz="2800" i="1" dirty="0" smtClean="0"/>
              <a:t>I </a:t>
            </a:r>
            <a:r>
              <a:rPr lang="en-US" sz="2800" i="1" dirty="0"/>
              <a:t>was never scared during the Cold War. </a:t>
            </a:r>
            <a:endParaRPr lang="en-US" sz="2800" i="1" dirty="0" smtClean="0"/>
          </a:p>
          <a:p>
            <a:pPr algn="ctr"/>
            <a:r>
              <a:rPr lang="en-US" sz="2800" i="1" dirty="0" smtClean="0"/>
              <a:t>For </a:t>
            </a:r>
            <a:r>
              <a:rPr lang="en-US" sz="2800" i="1" dirty="0"/>
              <a:t>the first time in my life I am now.</a:t>
            </a:r>
            <a:r>
              <a:rPr lang="en-US" sz="2800" i="1" baseline="-25000" dirty="0"/>
              <a:t>”</a:t>
            </a:r>
            <a:r>
              <a:rPr lang="en-US" sz="2800" baseline="-25000" dirty="0"/>
              <a:t> </a:t>
            </a:r>
            <a:endParaRPr lang="en-US" sz="2800" baseline="-25000" dirty="0" smtClean="0"/>
          </a:p>
          <a:p>
            <a:pPr algn="ctr"/>
            <a:r>
              <a:rPr lang="en-US" sz="2800" baseline="-25000" dirty="0" smtClean="0"/>
              <a:t>-</a:t>
            </a:r>
            <a:r>
              <a:rPr lang="en-US" sz="2800" baseline="-25000" dirty="0"/>
              <a:t>Stephen </a:t>
            </a:r>
            <a:r>
              <a:rPr lang="en-US" sz="2800" baseline="-25000" dirty="0" err="1"/>
              <a:t>Lendman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871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1714</TotalTime>
  <Words>763</Words>
  <Application>Microsoft Office PowerPoint</Application>
  <PresentationFormat>On-screen Show (4:3)</PresentationFormat>
  <Paragraphs>195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DavidCrespo</dc:creator>
  <cp:lastModifiedBy>DavidCrespo</cp:lastModifiedBy>
  <cp:revision>29</cp:revision>
  <dcterms:created xsi:type="dcterms:W3CDTF">2015-07-03T09:00:56Z</dcterms:created>
  <dcterms:modified xsi:type="dcterms:W3CDTF">2015-07-04T13:35:12Z</dcterms:modified>
</cp:coreProperties>
</file>